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701" r:id="rId2"/>
    <p:sldId id="702" r:id="rId3"/>
    <p:sldId id="704" r:id="rId4"/>
    <p:sldId id="703" r:id="rId5"/>
    <p:sldId id="705" r:id="rId6"/>
    <p:sldId id="706" r:id="rId7"/>
    <p:sldId id="707" r:id="rId8"/>
    <p:sldId id="708" r:id="rId9"/>
    <p:sldId id="714" r:id="rId10"/>
    <p:sldId id="710" r:id="rId11"/>
    <p:sldId id="723" r:id="rId12"/>
    <p:sldId id="716" r:id="rId13"/>
    <p:sldId id="709" r:id="rId14"/>
    <p:sldId id="717" r:id="rId15"/>
    <p:sldId id="725" r:id="rId16"/>
    <p:sldId id="724" r:id="rId17"/>
    <p:sldId id="718" r:id="rId18"/>
    <p:sldId id="719" r:id="rId19"/>
    <p:sldId id="720" r:id="rId20"/>
    <p:sldId id="727" r:id="rId21"/>
    <p:sldId id="726" r:id="rId22"/>
  </p:sldIdLst>
  <p:sldSz cx="9144000" cy="6858000" type="screen4x3"/>
  <p:notesSz cx="6858000" cy="9144000"/>
  <p:embeddedFontLst>
    <p:embeddedFont>
      <p:font typeface="DengXian" panose="02010600030101010101" pitchFamily="2" charset="-122"/>
      <p:regular r:id="rId24"/>
      <p:bold r:id="rId25"/>
    </p:embeddedFont>
    <p:embeddedFont>
      <p:font typeface="DengXian" panose="02010600030101010101" pitchFamily="2" charset="-122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iraCode Nerd Font Ret" panose="02010600030101010101" charset="0"/>
      <p:regular r:id="rId30"/>
    </p:embeddedFont>
    <p:embeddedFont>
      <p:font typeface="Microsoft Sans Serif" panose="020B0604020202020204" pitchFamily="34" charset="0"/>
      <p:regular r:id="rId31"/>
    </p:embeddedFont>
    <p:embeddedFont>
      <p:font typeface="Nobile" panose="02010600030101010101" charset="0"/>
      <p:regular r:id="rId32"/>
    </p:embeddedFont>
    <p:embeddedFont>
      <p:font typeface="Sarasa Term SC Light" panose="02000409000000000000" pitchFamily="49" charset="2"/>
      <p:regular r:id="rId33"/>
      <p:italic r:id="rId34"/>
    </p:embeddedFont>
    <p:embeddedFont>
      <p:font typeface="Sarasa Term SC SemiBold" panose="02000709000000000000" pitchFamily="49" charset="2"/>
      <p:bold r:id="rId35"/>
      <p:boldItalic r:id="rId36"/>
    </p:embeddedFont>
    <p:embeddedFont>
      <p:font typeface="华文楷体" panose="02010600040101010101" pitchFamily="2" charset="-12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1882"/>
    <a:srgbClr val="A4D2EF"/>
    <a:srgbClr val="3B00FF"/>
    <a:srgbClr val="F5C4F0"/>
    <a:srgbClr val="000000"/>
    <a:srgbClr val="E8DEDE"/>
    <a:srgbClr val="855D5D"/>
    <a:srgbClr val="2ABDF2"/>
    <a:srgbClr val="FFC000"/>
    <a:srgbClr val="19B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0E1F7-828D-4C77-B752-EB7B43CBB4B6}" v="429" dt="2024-09-23T12:21:08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6" autoAdjust="0"/>
    <p:restoredTop sz="89810" autoAdjust="0"/>
  </p:normalViewPr>
  <p:slideViewPr>
    <p:cSldViewPr snapToGrid="0" snapToObjects="1">
      <p:cViewPr>
        <p:scale>
          <a:sx n="100" d="100"/>
          <a:sy n="100" d="100"/>
        </p:scale>
        <p:origin x="1436" y="536"/>
      </p:cViewPr>
      <p:guideLst/>
    </p:cSldViewPr>
  </p:slideViewPr>
  <p:outlineViewPr>
    <p:cViewPr>
      <p:scale>
        <a:sx n="33" d="100"/>
        <a:sy n="33" d="100"/>
      </p:scale>
      <p:origin x="0" y="-102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8D94A-F48F-CA48-90ED-11F98B7D2025}" type="datetimeFigureOut">
              <a:rPr kumimoji="1" lang="zh-CN" altLang="en-US" smtClean="0"/>
              <a:t>2025/11/13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128F6-A017-174C-B258-28A5558C2B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43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5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6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1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70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12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85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413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5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2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18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23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954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8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65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89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51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27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45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91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79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8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BF9A-433C-334B-9BE7-F7F914560784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gist.nju.edu.cn</a:t>
            </a: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184B-EA4B-D245-BC94-5D18AE7C505B}" type="slidenum">
              <a:rPr kumimoji="1" lang="zh-CN" alt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0E85-8CF4-F24D-8C6C-08E33F5D0ADE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E162-072C-1247-B2BA-951A51A18AE9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30" y="920151"/>
            <a:ext cx="7543800" cy="523426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Gist.nju.edu.cn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1620" y="113770"/>
            <a:ext cx="7543800" cy="501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A3A-0A4F-F748-BA5A-0380BB7E3C62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-255686"/>
            <a:ext cx="7543800" cy="145075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44084"/>
            <a:ext cx="3703320" cy="40233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34408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1206-61D6-9949-B07F-D80376CD568D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1370" y="-234096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370" y="1364087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370" y="213402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5970" y="136472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5970" y="2163869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A10-9848-194D-BF5B-11A9CC1E53C1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AF73-8086-CA4F-9198-CE35FD93EF7E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4B73-E8A4-DC47-B126-EF6296AF54B2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A7023C7-887E-3445-8F7F-6028285B9392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9476-54AC-D34E-85AC-3D302D3D67F9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84" y="286118"/>
            <a:ext cx="935351" cy="117267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395" y="169387"/>
            <a:ext cx="7543800" cy="501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930" y="741680"/>
            <a:ext cx="7543800" cy="55219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44A07D-A3DC-3548-8AFD-38EA30987F0A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1395" y="67088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940" y="240665"/>
            <a:ext cx="620395" cy="7785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deskyblue/uiautode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pium/python-client/blob/master/appium/webdriver/mobilecommand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2960" y="758825"/>
            <a:ext cx="7543800" cy="25666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5000"/>
              </a:lnSpc>
            </a:pPr>
            <a:r>
              <a:rPr kumimoji="1" lang="zh-CN" altLang="en-US" sz="4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软件测试实验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4637" y="6949931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华文楷体" charset="0"/>
                <a:ea typeface="华文楷体" charset="0"/>
              </a:rPr>
              <a:t>南京大学计算机学院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EBD1-1C38-9144-B80F-2CDC2527D9DD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184B-EA4B-D245-BC94-5D18AE7C505B}" type="slidenum">
              <a:rPr kumimoji="1" lang="zh-CN" altLang="en-US" smtClean="0"/>
              <a:t>1</a:t>
            </a:fld>
            <a:endParaRPr lang="en-US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75510" y="3630404"/>
            <a:ext cx="7050575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pc="-50" dirty="0"/>
              <a:t>LLM</a:t>
            </a:r>
            <a:r>
              <a:rPr kumimoji="1" lang="zh-CN" altLang="en-US" sz="2800" spc="-50" dirty="0">
                <a:solidFill>
                  <a:schemeClr val="tx1"/>
                </a:solidFill>
              </a:rPr>
              <a:t>测试实践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10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A5EAA14-339B-B192-51E6-BD8426B7364C}"/>
              </a:ext>
            </a:extLst>
          </p:cNvPr>
          <p:cNvSpPr/>
          <p:nvPr/>
        </p:nvSpPr>
        <p:spPr>
          <a:xfrm>
            <a:off x="3743697" y="583585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结束会话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元素定位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1893971" y="86148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driver.find_element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09948C6-688C-06CE-CF92-391C0C6FCB4E}"/>
              </a:ext>
            </a:extLst>
          </p:cNvPr>
          <p:cNvGrpSpPr/>
          <p:nvPr/>
        </p:nvGrpSpPr>
        <p:grpSpPr>
          <a:xfrm>
            <a:off x="806053" y="2318610"/>
            <a:ext cx="6833373" cy="3061472"/>
            <a:chOff x="2403774" y="3411220"/>
            <a:chExt cx="6306829" cy="2825571"/>
          </a:xfrm>
          <a:solidFill>
            <a:schemeClr val="bg1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3B02165-9EEF-869B-810F-5C9967A98FE6}"/>
                </a:ext>
              </a:extLst>
            </p:cNvPr>
            <p:cNvGrpSpPr/>
            <p:nvPr/>
          </p:nvGrpSpPr>
          <p:grpSpPr>
            <a:xfrm>
              <a:off x="2403774" y="3427917"/>
              <a:ext cx="6306829" cy="2808874"/>
              <a:chOff x="2403774" y="3427917"/>
              <a:chExt cx="6306829" cy="2808874"/>
            </a:xfrm>
            <a:grpFill/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8E73946-470A-19C5-CE45-69DCF0E4B161}"/>
                  </a:ext>
                </a:extLst>
              </p:cNvPr>
              <p:cNvSpPr/>
              <p:nvPr/>
            </p:nvSpPr>
            <p:spPr>
              <a:xfrm>
                <a:off x="6709630" y="4730319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By.CSS_SELECTOR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740A0B3-486A-5066-FB1C-510D133689C8}"/>
                  </a:ext>
                </a:extLst>
              </p:cNvPr>
              <p:cNvSpPr/>
              <p:nvPr/>
            </p:nvSpPr>
            <p:spPr>
              <a:xfrm>
                <a:off x="7399972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By.LINK_TEXT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2A0BA82C-FB60-D640-E948-AE5EFCA33510}"/>
                  </a:ext>
                </a:extLst>
              </p:cNvPr>
              <p:cNvSpPr/>
              <p:nvPr/>
            </p:nvSpPr>
            <p:spPr>
              <a:xfrm>
                <a:off x="3108802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By.ID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D53F424F-8E54-264D-398A-D8EFCE1E048C}"/>
                  </a:ext>
                </a:extLst>
              </p:cNvPr>
              <p:cNvSpPr/>
              <p:nvPr/>
            </p:nvSpPr>
            <p:spPr>
              <a:xfrm>
                <a:off x="4524283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NAME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6EF129D4-F055-783E-DC19-C01BE9DD1CAB}"/>
                  </a:ext>
                </a:extLst>
              </p:cNvPr>
              <p:cNvSpPr/>
              <p:nvPr/>
            </p:nvSpPr>
            <p:spPr>
              <a:xfrm>
                <a:off x="3819254" y="4706610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0" dirty="0" err="1">
                    <a:solidFill>
                      <a:schemeClr val="tx1"/>
                    </a:solidFill>
                    <a:effectLst/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By.TAG_NAME</a:t>
                </a:r>
                <a:endPara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A142DE8F-5C29-50EF-AC5F-1F853274A6C1}"/>
                  </a:ext>
                </a:extLst>
              </p:cNvPr>
              <p:cNvSpPr/>
              <p:nvPr/>
            </p:nvSpPr>
            <p:spPr>
              <a:xfrm>
                <a:off x="2403774" y="4706610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By.PARTIAL_LINK_TEXT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D6681DD-1B29-752B-A1CA-F3581199C9D2}"/>
                </a:ext>
              </a:extLst>
            </p:cNvPr>
            <p:cNvSpPr/>
            <p:nvPr/>
          </p:nvSpPr>
          <p:spPr>
            <a:xfrm>
              <a:off x="5942456" y="3411220"/>
              <a:ext cx="1310631" cy="1506472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9" rIns="204241" bIns="234758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0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By.</a:t>
              </a:r>
              <a:r>
                <a: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 XPATH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35A4587-8EA3-DF09-61DB-A3E9FC334B41}"/>
                </a:ext>
              </a:extLst>
            </p:cNvPr>
            <p:cNvSpPr/>
            <p:nvPr/>
          </p:nvSpPr>
          <p:spPr>
            <a:xfrm>
              <a:off x="5262455" y="4706610"/>
              <a:ext cx="1310631" cy="1506472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680" tIns="326199" rIns="295681" bIns="32619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By.</a:t>
              </a:r>
              <a:b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</a:b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CLASS</a:t>
              </a:r>
              <a:b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</a:b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_NAME</a:t>
              </a:r>
              <a:endParaRPr lang="zh-CN" altLang="en-US" sz="2000" kern="12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4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A5EAA14-339B-B192-51E6-BD8426B7364C}"/>
              </a:ext>
            </a:extLst>
          </p:cNvPr>
          <p:cNvSpPr/>
          <p:nvPr/>
        </p:nvSpPr>
        <p:spPr>
          <a:xfrm>
            <a:off x="3743697" y="583585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结束会话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元素定位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1893971" y="86148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driver.find_element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E03193DD-CED8-B358-A98D-0CE0A1FE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2" t="10278" r="5698" b="10218"/>
          <a:stretch/>
        </p:blipFill>
        <p:spPr>
          <a:xfrm>
            <a:off x="356346" y="1800153"/>
            <a:ext cx="8095129" cy="409638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14EC00A-4BD6-D5F5-260F-C921435F25E3}"/>
              </a:ext>
            </a:extLst>
          </p:cNvPr>
          <p:cNvSpPr txBox="1"/>
          <p:nvPr/>
        </p:nvSpPr>
        <p:spPr>
          <a:xfrm>
            <a:off x="4373655" y="2084156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继承自 </a:t>
            </a: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Selenium 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的定位方法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E72974-B351-991A-6165-8EF7254CC119}"/>
              </a:ext>
            </a:extLst>
          </p:cNvPr>
          <p:cNvSpPr txBox="1"/>
          <p:nvPr/>
        </p:nvSpPr>
        <p:spPr>
          <a:xfrm>
            <a:off x="4373655" y="2810194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Appium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定义的定位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BDCB95E-4792-AC1F-80F0-FAB86C836833}"/>
              </a:ext>
            </a:extLst>
          </p:cNvPr>
          <p:cNvSpPr txBox="1"/>
          <p:nvPr/>
        </p:nvSpPr>
        <p:spPr>
          <a:xfrm>
            <a:off x="4344520" y="5021654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基于 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Flutter</a:t>
            </a: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应用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的定位方法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8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元素操作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2495042" y="190941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element.click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8" name="标题 5">
            <a:extLst>
              <a:ext uri="{FF2B5EF4-FFF2-40B4-BE49-F238E27FC236}">
                <a16:creationId xmlns:a16="http://schemas.microsoft.com/office/drawing/2014/main" id="{D97CD295-2617-333D-1F8E-115DF7DDEEFC}"/>
              </a:ext>
            </a:extLst>
          </p:cNvPr>
          <p:cNvSpPr txBox="1">
            <a:spLocks/>
          </p:cNvSpPr>
          <p:nvPr/>
        </p:nvSpPr>
        <p:spPr>
          <a:xfrm>
            <a:off x="383183" y="2068091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点击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83205BA6-2AB4-2DE6-9EBF-EE406D3FF555}"/>
              </a:ext>
            </a:extLst>
          </p:cNvPr>
          <p:cNvSpPr txBox="1">
            <a:spLocks/>
          </p:cNvSpPr>
          <p:nvPr/>
        </p:nvSpPr>
        <p:spPr>
          <a:xfrm>
            <a:off x="383183" y="3066020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发送键位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69FB84-A5C2-8268-48E2-67404CDB15A8}"/>
              </a:ext>
            </a:extLst>
          </p:cNvPr>
          <p:cNvGrpSpPr/>
          <p:nvPr/>
        </p:nvGrpSpPr>
        <p:grpSpPr>
          <a:xfrm>
            <a:off x="2495042" y="2948267"/>
            <a:ext cx="12722423" cy="743783"/>
            <a:chOff x="372316" y="4375420"/>
            <a:chExt cx="12722423" cy="743783"/>
          </a:xfrm>
        </p:grpSpPr>
        <p:sp>
          <p:nvSpPr>
            <p:cNvPr id="25" name="Shape 10">
              <a:extLst>
                <a:ext uri="{FF2B5EF4-FFF2-40B4-BE49-F238E27FC236}">
                  <a16:creationId xmlns:a16="http://schemas.microsoft.com/office/drawing/2014/main" id="{3A4C633B-D7BA-519B-0C8C-E454D4218553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8" name="Text 11">
              <a:extLst>
                <a:ext uri="{FF2B5EF4-FFF2-40B4-BE49-F238E27FC236}">
                  <a16:creationId xmlns:a16="http://schemas.microsoft.com/office/drawing/2014/main" id="{C48B565E-2BD4-1827-7DC3-877BB2C5DF5E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element.send_keys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("foo")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0" name="标题 5">
            <a:extLst>
              <a:ext uri="{FF2B5EF4-FFF2-40B4-BE49-F238E27FC236}">
                <a16:creationId xmlns:a16="http://schemas.microsoft.com/office/drawing/2014/main" id="{116E087B-388B-1C17-F3AD-12329DCDB68F}"/>
              </a:ext>
            </a:extLst>
          </p:cNvPr>
          <p:cNvSpPr txBox="1">
            <a:spLocks/>
          </p:cNvSpPr>
          <p:nvPr/>
        </p:nvSpPr>
        <p:spPr>
          <a:xfrm>
            <a:off x="383183" y="406394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清除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C982C4-05D5-4263-10FC-4F8CD3B7BA77}"/>
              </a:ext>
            </a:extLst>
          </p:cNvPr>
          <p:cNvGrpSpPr/>
          <p:nvPr/>
        </p:nvGrpSpPr>
        <p:grpSpPr>
          <a:xfrm>
            <a:off x="2495042" y="3946196"/>
            <a:ext cx="12722423" cy="743783"/>
            <a:chOff x="372316" y="4375420"/>
            <a:chExt cx="12722423" cy="743783"/>
          </a:xfrm>
        </p:grpSpPr>
        <p:sp>
          <p:nvSpPr>
            <p:cNvPr id="19" name="Shape 10">
              <a:extLst>
                <a:ext uri="{FF2B5EF4-FFF2-40B4-BE49-F238E27FC236}">
                  <a16:creationId xmlns:a16="http://schemas.microsoft.com/office/drawing/2014/main" id="{24C8F1D4-84CB-75C6-4B1B-AF40E0A04DD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0" name="Text 11">
              <a:extLst>
                <a:ext uri="{FF2B5EF4-FFF2-40B4-BE49-F238E27FC236}">
                  <a16:creationId xmlns:a16="http://schemas.microsoft.com/office/drawing/2014/main" id="{50E13BDA-5371-AE6E-D4B7-97AEA9D1499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element.clear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17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：移动应用功能性测试用例编写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EEF8D801-2D2D-C130-D59A-347ECFABE0B8}"/>
              </a:ext>
            </a:extLst>
          </p:cNvPr>
          <p:cNvSpPr txBox="1">
            <a:spLocks/>
          </p:cNvSpPr>
          <p:nvPr/>
        </p:nvSpPr>
        <p:spPr>
          <a:xfrm>
            <a:off x="327546" y="889793"/>
            <a:ext cx="8147714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待办列表应用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1List</a:t>
            </a:r>
            <a:endParaRPr lang="zh-CN" altLang="en-US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FF635B8-EEB3-E6DC-3B60-2C625EFF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619"/>
            <a:ext cx="9144000" cy="36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615688"/>
            <a:ext cx="8764546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对于待办项列表的交互功能测试包括：</a:t>
            </a: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切换列表（已完成）：验证点击不同列表时，列表内容是否正确切换。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添加列表（已完成）：点击右上角的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+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按钮添加新列表，检查列表创建是否成功，并验证列表名输入框和保存按钮的正常工作。</a:t>
            </a: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60BD53-506A-D885-E704-7538329B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7" y="2260810"/>
            <a:ext cx="7494651" cy="42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395518"/>
            <a:ext cx="8764546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如何快速定位移动应用元素？</a:t>
            </a: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F61F67-A913-4486-6150-E1EBE621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56" y="1489641"/>
            <a:ext cx="6197797" cy="4300250"/>
          </a:xfrm>
          <a:prstGeom prst="rect">
            <a:avLst/>
          </a:prstGeom>
        </p:spPr>
      </p:pic>
      <p:sp>
        <p:nvSpPr>
          <p:cNvPr id="11" name="标题 5">
            <a:extLst>
              <a:ext uri="{FF2B5EF4-FFF2-40B4-BE49-F238E27FC236}">
                <a16:creationId xmlns:a16="http://schemas.microsoft.com/office/drawing/2014/main" id="{FC607418-6C41-519F-E3FA-DFF595A8F636}"/>
              </a:ext>
            </a:extLst>
          </p:cNvPr>
          <p:cNvSpPr txBox="1">
            <a:spLocks/>
          </p:cNvSpPr>
          <p:nvPr/>
        </p:nvSpPr>
        <p:spPr>
          <a:xfrm>
            <a:off x="3175271" y="5750124"/>
            <a:ext cx="238796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hlinkClick r:id="rId4"/>
              </a:rPr>
              <a:t>codeskyblue</a:t>
            </a:r>
            <a:r>
              <a:rPr lang="en-US" altLang="zh-CN" sz="2000" dirty="0">
                <a:hlinkClick r:id="rId4"/>
              </a:rPr>
              <a:t>/</a:t>
            </a:r>
            <a:r>
              <a:rPr lang="en-US" altLang="zh-CN" sz="2000" dirty="0" err="1">
                <a:hlinkClick r:id="rId4"/>
              </a:rPr>
              <a:t>uiautodev</a:t>
            </a:r>
            <a:endParaRPr kumimoji="1" lang="en-US" altLang="zh-CN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32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472894"/>
            <a:ext cx="8076460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对于待办项列表的交互功能测试包括：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编辑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/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删除列表（</a:t>
            </a:r>
            <a:r>
              <a:rPr kumimoji="1" lang="en-US" altLang="zh-CN" sz="20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）：长按列表以检查是否能正确触发编辑或删除选项。请先新建一个列表，再编辑其名称，之后删除它，用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assert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验证两个操作是否完成。</a:t>
            </a: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BECEE5-6043-EE45-43AC-0B92CE57FDEF}"/>
              </a:ext>
            </a:extLst>
          </p:cNvPr>
          <p:cNvGrpSpPr/>
          <p:nvPr/>
        </p:nvGrpSpPr>
        <p:grpSpPr>
          <a:xfrm>
            <a:off x="1383540" y="2737669"/>
            <a:ext cx="6307812" cy="1210009"/>
            <a:chOff x="1084281" y="2284345"/>
            <a:chExt cx="6307812" cy="121000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3E9068-6BAF-15FD-F7F6-2D19E00A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6076"/>
            <a:stretch/>
          </p:blipFill>
          <p:spPr>
            <a:xfrm>
              <a:off x="1084281" y="2284345"/>
              <a:ext cx="2569994" cy="102352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A5FECBB-3BFD-55AF-661A-2BDED048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5561" y="2290179"/>
              <a:ext cx="2596532" cy="1011636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D2DC44-FBA7-A7F6-C739-A80EF05D6B33}"/>
                </a:ext>
              </a:extLst>
            </p:cNvPr>
            <p:cNvCxnSpPr/>
            <p:nvPr/>
          </p:nvCxnSpPr>
          <p:spPr>
            <a:xfrm>
              <a:off x="4022183" y="2846277"/>
              <a:ext cx="475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左 14">
              <a:extLst>
                <a:ext uri="{FF2B5EF4-FFF2-40B4-BE49-F238E27FC236}">
                  <a16:creationId xmlns:a16="http://schemas.microsoft.com/office/drawing/2014/main" id="{CAFF8C76-D8A1-6958-10AB-B39DD80F6738}"/>
                </a:ext>
              </a:extLst>
            </p:cNvPr>
            <p:cNvSpPr/>
            <p:nvPr/>
          </p:nvSpPr>
          <p:spPr>
            <a:xfrm rot="3554779">
              <a:off x="2365628" y="3168812"/>
              <a:ext cx="285958" cy="3651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317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item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483893" y="1632751"/>
            <a:ext cx="8076460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添加项目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（已完成）：在当前选中的列表内添加项目，确保项目被正确添加并在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UI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中显示。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删除项目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（已完成）：向左滑动项目进行删除操作，确保项目被删除并从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UI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中移除。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编辑项目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</a:t>
            </a:r>
            <a:r>
              <a:rPr kumimoji="1" lang="en-US" altLang="zh-CN" sz="20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）：向右滑动项目并进行编辑，确保项目内容能够正确修改。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640512-DC7C-2060-7803-400F9331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04" y="3941366"/>
            <a:ext cx="3617103" cy="7693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11D35F-52AA-FC4A-3A43-8BB5AA12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11" y="4875024"/>
            <a:ext cx="3643687" cy="7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4.1.3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：查看版本信息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285870" y="2538129"/>
            <a:ext cx="3777392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zh-CN" sz="28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TODO: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点击设置图标 → 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"show last release note"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选项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,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测试查看当前版本的 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release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信息功能是否正常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  </a:t>
            </a:r>
          </a:p>
          <a:p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  </a:t>
            </a:r>
            <a:endParaRPr lang="zh-CN" altLang="en-US" sz="22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11033B-B93E-3074-AA3B-363490F2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D30"/>
              </a:clrFrom>
              <a:clrTo>
                <a:srgbClr val="2B2D3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6214" y="1114304"/>
            <a:ext cx="2025086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56179" y="1093563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非功能需求</a:t>
            </a:r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Non-functional requirements, NFRs</a:t>
            </a:r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性能、可靠性、可用性、安全性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……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56178" y="1951940"/>
            <a:ext cx="883152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向应用中添加大量待办事项，测试应用在大量数据下的性能表现。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924A59-285B-37A0-9FC2-5DC43CA827FD}"/>
              </a:ext>
            </a:extLst>
          </p:cNvPr>
          <p:cNvGrpSpPr/>
          <p:nvPr/>
        </p:nvGrpSpPr>
        <p:grpSpPr>
          <a:xfrm>
            <a:off x="444366" y="2513653"/>
            <a:ext cx="12722423" cy="743783"/>
            <a:chOff x="372316" y="4375420"/>
            <a:chExt cx="12722423" cy="743783"/>
          </a:xfrm>
        </p:grpSpPr>
        <p:sp>
          <p:nvSpPr>
            <p:cNvPr id="17" name="Shape 10">
              <a:extLst>
                <a:ext uri="{FF2B5EF4-FFF2-40B4-BE49-F238E27FC236}">
                  <a16:creationId xmlns:a16="http://schemas.microsoft.com/office/drawing/2014/main" id="{A450686D-36C0-BCFA-09E9-7EA7329C5816}"/>
                </a:ext>
              </a:extLst>
            </p:cNvPr>
            <p:cNvSpPr/>
            <p:nvPr/>
          </p:nvSpPr>
          <p:spPr>
            <a:xfrm>
              <a:off x="372316" y="4375420"/>
              <a:ext cx="6743088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AC4E6351-21BD-0CF7-E38A-D80B10FD8548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python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./test_onelist_perf.py</a:t>
              </a:r>
              <a:endPara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lnSpc>
                  <a:spcPts val="3000"/>
                </a:lnSpc>
                <a:buNone/>
              </a:pP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118BEFD-4B69-3BE5-6558-395D2265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6517"/>
            <a:ext cx="9144000" cy="20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2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大语言模型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C24FE07-4FC9-EDB7-9094-FDF23331B915}"/>
              </a:ext>
            </a:extLst>
          </p:cNvPr>
          <p:cNvSpPr/>
          <p:nvPr/>
        </p:nvSpPr>
        <p:spPr>
          <a:xfrm>
            <a:off x="141805" y="1793059"/>
            <a:ext cx="2861661" cy="547352"/>
          </a:xfrm>
          <a:prstGeom prst="roundRect">
            <a:avLst/>
          </a:prstGeom>
          <a:solidFill>
            <a:srgbClr val="8F18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LLM </a:t>
            </a:r>
            <a:r>
              <a:rPr lang="zh-CN" alt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广泛应用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F811338-75F7-00F1-2D51-312BBED1EB9C}"/>
              </a:ext>
            </a:extLst>
          </p:cNvPr>
          <p:cNvSpPr txBox="1">
            <a:spLocks/>
          </p:cNvSpPr>
          <p:nvPr/>
        </p:nvSpPr>
        <p:spPr>
          <a:xfrm>
            <a:off x="521734" y="3915316"/>
            <a:ext cx="5493243" cy="1855999"/>
          </a:xfrm>
          <a:prstGeom prst="rect">
            <a:avLst/>
          </a:prstGeom>
          <a:ln w="28575"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endParaRPr lang="en-US" altLang="zh-CN" sz="1800" dirty="0">
              <a:solidFill>
                <a:srgbClr val="4B616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幻觉问题：生成与输入无关或不正确的输出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鲁棒性差，易受对抗攻击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语义理解偏差：相同含义的不同表达产生不同结果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20F554B-6E46-9864-18B6-315CD7A48C9E}"/>
              </a:ext>
            </a:extLst>
          </p:cNvPr>
          <p:cNvSpPr/>
          <p:nvPr/>
        </p:nvSpPr>
        <p:spPr>
          <a:xfrm>
            <a:off x="141805" y="3650715"/>
            <a:ext cx="3462622" cy="547352"/>
          </a:xfrm>
          <a:prstGeom prst="roundRect">
            <a:avLst/>
          </a:prstGeom>
          <a:solidFill>
            <a:srgbClr val="8F18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LLM </a:t>
            </a:r>
            <a:r>
              <a:rPr lang="zh-CN" alt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实际落地的困难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40204BD-9916-79F4-8849-75875574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2E9"/>
              </a:clrFrom>
              <a:clrTo>
                <a:srgbClr val="FBF2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42" y="1087601"/>
            <a:ext cx="3482487" cy="19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Download · Cursor">
            <a:extLst>
              <a:ext uri="{FF2B5EF4-FFF2-40B4-BE49-F238E27FC236}">
                <a16:creationId xmlns:a16="http://schemas.microsoft.com/office/drawing/2014/main" id="{41657579-84B5-8A4F-C99A-DDF4BBBDE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55" y="1074823"/>
            <a:ext cx="1851253" cy="18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6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92871" y="676452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绘制各内存指标随时间变化的图像，找到有显著趋势特征的指标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0B44D-0566-807E-0174-06E49454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4" y="3629170"/>
            <a:ext cx="3554737" cy="27253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A004B3-E41A-2AB0-C99D-28198331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251" y="3813903"/>
            <a:ext cx="3448944" cy="254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066575-D916-ACF4-499F-9AF913F1D4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74"/>
          <a:stretch/>
        </p:blipFill>
        <p:spPr>
          <a:xfrm>
            <a:off x="502304" y="1199620"/>
            <a:ext cx="3727427" cy="2592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CC9211-87AA-3A75-AB70-A4B2445FE7B0}"/>
              </a:ext>
            </a:extLst>
          </p:cNvPr>
          <p:cNvSpPr txBox="1"/>
          <p:nvPr/>
        </p:nvSpPr>
        <p:spPr>
          <a:xfrm>
            <a:off x="4272741" y="1602634"/>
            <a:ext cx="48147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脏内存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私有脏内存 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(Private Dirty)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比例共享内存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PSS (Proportional Set Size)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实际驻留内存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RSS (Resident Set Size)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Native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堆内存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Native Heap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的分配大小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17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56178" y="840445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使用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perfetto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工具观察瞬时性能瓶颈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924A59-285B-37A0-9FC2-5DC43CA827FD}"/>
              </a:ext>
            </a:extLst>
          </p:cNvPr>
          <p:cNvGrpSpPr/>
          <p:nvPr/>
        </p:nvGrpSpPr>
        <p:grpSpPr>
          <a:xfrm>
            <a:off x="444365" y="1469674"/>
            <a:ext cx="12722424" cy="743783"/>
            <a:chOff x="372315" y="4375420"/>
            <a:chExt cx="12722424" cy="743783"/>
          </a:xfrm>
        </p:grpSpPr>
        <p:sp>
          <p:nvSpPr>
            <p:cNvPr id="17" name="Shape 10">
              <a:extLst>
                <a:ext uri="{FF2B5EF4-FFF2-40B4-BE49-F238E27FC236}">
                  <a16:creationId xmlns:a16="http://schemas.microsoft.com/office/drawing/2014/main" id="{A450686D-36C0-BCFA-09E9-7EA7329C5816}"/>
                </a:ext>
              </a:extLst>
            </p:cNvPr>
            <p:cNvSpPr/>
            <p:nvPr/>
          </p:nvSpPr>
          <p:spPr>
            <a:xfrm>
              <a:off x="372315" y="4375420"/>
              <a:ext cx="8508013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AC4E6351-21BD-0CF7-E38A-D80B10FD8548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python 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./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record_android_trace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 -o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trace_file.perfetto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-trace -c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config.pbtx</a:t>
              </a:r>
              <a:endPara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lnSpc>
                  <a:spcPts val="3000"/>
                </a:lnSpc>
                <a:buNone/>
              </a:pP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4AE0C20-4D12-D8FF-831E-76474F58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4" y="2269206"/>
            <a:ext cx="6378783" cy="40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LLM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4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移动应用测试框架：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B32FE-3926-42BF-A55E-0D959F8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634" y="1628547"/>
            <a:ext cx="660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5">
            <a:extLst>
              <a:ext uri="{FF2B5EF4-FFF2-40B4-BE49-F238E27FC236}">
                <a16:creationId xmlns:a16="http://schemas.microsoft.com/office/drawing/2014/main" id="{27CA11D7-4389-38B9-F11D-B0B44A90AD47}"/>
              </a:ext>
            </a:extLst>
          </p:cNvPr>
          <p:cNvSpPr txBox="1">
            <a:spLocks/>
          </p:cNvSpPr>
          <p:nvPr/>
        </p:nvSpPr>
        <p:spPr>
          <a:xfrm>
            <a:off x="397636" y="1182640"/>
            <a:ext cx="709498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是一个用于用于测试移动应用程序的跨平台自动化测试框架。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1" name="标题 5">
            <a:extLst>
              <a:ext uri="{FF2B5EF4-FFF2-40B4-BE49-F238E27FC236}">
                <a16:creationId xmlns:a16="http://schemas.microsoft.com/office/drawing/2014/main" id="{0C690296-6530-AFB6-C84C-40FC0FFE3849}"/>
              </a:ext>
            </a:extLst>
          </p:cNvPr>
          <p:cNvSpPr txBox="1">
            <a:spLocks/>
          </p:cNvSpPr>
          <p:nvPr/>
        </p:nvSpPr>
        <p:spPr>
          <a:xfrm>
            <a:off x="992697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WebDriver</a:t>
            </a:r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协议</a:t>
            </a:r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B574F444-CB8F-0031-E40C-179B68BA07C3}"/>
              </a:ext>
            </a:extLst>
          </p:cNvPr>
          <p:cNvSpPr txBox="1">
            <a:spLocks/>
          </p:cNvSpPr>
          <p:nvPr/>
        </p:nvSpPr>
        <p:spPr>
          <a:xfrm>
            <a:off x="3388427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多语言客户端</a:t>
            </a:r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527DBA54-090A-04D1-17F2-0A9FA2B879E7}"/>
              </a:ext>
            </a:extLst>
          </p:cNvPr>
          <p:cNvSpPr txBox="1">
            <a:spLocks/>
          </p:cNvSpPr>
          <p:nvPr/>
        </p:nvSpPr>
        <p:spPr>
          <a:xfrm>
            <a:off x="5753183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无需重编译应用</a:t>
            </a: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916C61CA-D79F-106C-E0C9-46D5F817F733}"/>
              </a:ext>
            </a:extLst>
          </p:cNvPr>
          <p:cNvSpPr txBox="1">
            <a:spLocks/>
          </p:cNvSpPr>
          <p:nvPr/>
        </p:nvSpPr>
        <p:spPr>
          <a:xfrm>
            <a:off x="918690" y="3063348"/>
            <a:ext cx="1854203" cy="169233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基于标准化浏览器自动化协议，将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WebDriver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的能力扩展到移动设备。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5" name="标题 5">
            <a:extLst>
              <a:ext uri="{FF2B5EF4-FFF2-40B4-BE49-F238E27FC236}">
                <a16:creationId xmlns:a16="http://schemas.microsoft.com/office/drawing/2014/main" id="{CE287C7C-6258-D3CC-D3F5-BBABA048BA66}"/>
              </a:ext>
            </a:extLst>
          </p:cNvPr>
          <p:cNvSpPr txBox="1">
            <a:spLocks/>
          </p:cNvSpPr>
          <p:nvPr/>
        </p:nvSpPr>
        <p:spPr>
          <a:xfrm>
            <a:off x="3279795" y="3083795"/>
            <a:ext cx="1854203" cy="169233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提供了多语言客户端库（ 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Java Client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、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Python Client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等）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6" name="标题 5">
            <a:extLst>
              <a:ext uri="{FF2B5EF4-FFF2-40B4-BE49-F238E27FC236}">
                <a16:creationId xmlns:a16="http://schemas.microsoft.com/office/drawing/2014/main" id="{8CD231F6-476C-8FCD-8F9A-1FE1146E506E}"/>
              </a:ext>
            </a:extLst>
          </p:cNvPr>
          <p:cNvSpPr txBox="1">
            <a:spLocks/>
          </p:cNvSpPr>
          <p:nvPr/>
        </p:nvSpPr>
        <p:spPr>
          <a:xfrm>
            <a:off x="5787049" y="3063348"/>
            <a:ext cx="1854203" cy="17127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无需嵌入测试框架或代理。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14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 of Selenium WebDriver | BrowserStack">
            <a:extLst>
              <a:ext uri="{FF2B5EF4-FFF2-40B4-BE49-F238E27FC236}">
                <a16:creationId xmlns:a16="http://schemas.microsoft.com/office/drawing/2014/main" id="{40286480-9E28-4010-CD96-7DB08867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5" y="966882"/>
            <a:ext cx="8321039" cy="52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Web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测试框架：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Selenium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B32FE-3926-42BF-A55E-0D959F8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634" y="1628547"/>
            <a:ext cx="660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6D35B4-F788-3995-851E-BAC803F3A0ED}"/>
              </a:ext>
            </a:extLst>
          </p:cNvPr>
          <p:cNvSpPr/>
          <p:nvPr/>
        </p:nvSpPr>
        <p:spPr>
          <a:xfrm>
            <a:off x="4814224" y="2864313"/>
            <a:ext cx="1786411" cy="661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Android:</a:t>
            </a:r>
          </a:p>
          <a:p>
            <a:pPr algn="ctr"/>
            <a:r>
              <a:rPr lang="en-US" altLang="zh-CN" dirty="0" err="1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UIAutomator</a:t>
            </a:r>
            <a:endParaRPr lang="zh-CN" altLang="en-US" dirty="0">
              <a:latin typeface="FiraCode Nerd Font Ret" panose="02000009000000000000" pitchFamily="50" charset="0"/>
              <a:cs typeface="FiraCode Nerd Font Ret" panose="02000009000000000000" pitchFamily="50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7476E2-604C-F3B3-ABD1-EBC30ED8AAA5}"/>
              </a:ext>
            </a:extLst>
          </p:cNvPr>
          <p:cNvSpPr/>
          <p:nvPr/>
        </p:nvSpPr>
        <p:spPr>
          <a:xfrm>
            <a:off x="4814223" y="3615602"/>
            <a:ext cx="1786411" cy="661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iOS:</a:t>
            </a:r>
          </a:p>
          <a:p>
            <a:pPr algn="ctr"/>
            <a:r>
              <a:rPr lang="en-US" altLang="zh-CN" dirty="0" err="1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XCUITest</a:t>
            </a:r>
            <a:endParaRPr lang="zh-CN" altLang="en-US" dirty="0">
              <a:latin typeface="FiraCode Nerd Font Ret" panose="02000009000000000000" pitchFamily="50" charset="0"/>
              <a:cs typeface="FiraCode Nerd Font Ret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8B0FDB05-0484-FCF7-64E4-E47A5BF4657C}"/>
              </a:ext>
            </a:extLst>
          </p:cNvPr>
          <p:cNvSpPr txBox="1">
            <a:spLocks/>
          </p:cNvSpPr>
          <p:nvPr/>
        </p:nvSpPr>
        <p:spPr>
          <a:xfrm>
            <a:off x="247837" y="916744"/>
            <a:ext cx="70274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在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Node.js 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 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及配套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driver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002531-7704-4128-FE3C-EBED5787C4D8}"/>
              </a:ext>
            </a:extLst>
          </p:cNvPr>
          <p:cNvGrpSpPr/>
          <p:nvPr/>
        </p:nvGrpSpPr>
        <p:grpSpPr>
          <a:xfrm>
            <a:off x="342953" y="1549841"/>
            <a:ext cx="2704163" cy="501015"/>
            <a:chOff x="342953" y="3406433"/>
            <a:chExt cx="2704163" cy="877670"/>
          </a:xfrm>
        </p:grpSpPr>
        <p:sp>
          <p:nvSpPr>
            <p:cNvPr id="13" name="Shape 4">
              <a:extLst>
                <a:ext uri="{FF2B5EF4-FFF2-40B4-BE49-F238E27FC236}">
                  <a16:creationId xmlns:a16="http://schemas.microsoft.com/office/drawing/2014/main" id="{B4BD44AD-010D-4BD6-CD1A-989AD2D108A8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" name="Text 5">
              <a:extLst>
                <a:ext uri="{FF2B5EF4-FFF2-40B4-BE49-F238E27FC236}">
                  <a16:creationId xmlns:a16="http://schemas.microsoft.com/office/drawing/2014/main" id="{5FD7CE02-B5AA-980D-FB28-285C74D2EA11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npm</a:t>
              </a: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install -g </a:t>
              </a: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appium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5" name="标题 5">
            <a:extLst>
              <a:ext uri="{FF2B5EF4-FFF2-40B4-BE49-F238E27FC236}">
                <a16:creationId xmlns:a16="http://schemas.microsoft.com/office/drawing/2014/main" id="{D56F25A1-864A-FF99-9078-21F5D6C772B2}"/>
              </a:ext>
            </a:extLst>
          </p:cNvPr>
          <p:cNvSpPr txBox="1">
            <a:spLocks/>
          </p:cNvSpPr>
          <p:nvPr/>
        </p:nvSpPr>
        <p:spPr>
          <a:xfrm>
            <a:off x="247838" y="2334502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Python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客户端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F2AC72-B428-E9BD-A3F2-DE651412292F}"/>
              </a:ext>
            </a:extLst>
          </p:cNvPr>
          <p:cNvGrpSpPr/>
          <p:nvPr/>
        </p:nvGrpSpPr>
        <p:grpSpPr>
          <a:xfrm>
            <a:off x="342953" y="2979386"/>
            <a:ext cx="4223718" cy="501015"/>
            <a:chOff x="342953" y="3406433"/>
            <a:chExt cx="2704163" cy="877670"/>
          </a:xfrm>
        </p:grpSpPr>
        <p:sp>
          <p:nvSpPr>
            <p:cNvPr id="22" name="Shape 4">
              <a:extLst>
                <a:ext uri="{FF2B5EF4-FFF2-40B4-BE49-F238E27FC236}">
                  <a16:creationId xmlns:a16="http://schemas.microsoft.com/office/drawing/2014/main" id="{7EF81D26-C43D-3C4F-50B1-F732779E3B4C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E390F552-E770-D7EE-1BBA-3B8EBFDC00D8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pip install Appium-Python-Client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8" name="标题 5">
            <a:extLst>
              <a:ext uri="{FF2B5EF4-FFF2-40B4-BE49-F238E27FC236}">
                <a16:creationId xmlns:a16="http://schemas.microsoft.com/office/drawing/2014/main" id="{CB4BF8A9-3D79-770B-4941-000457266D3F}"/>
              </a:ext>
            </a:extLst>
          </p:cNvPr>
          <p:cNvSpPr txBox="1">
            <a:spLocks/>
          </p:cNvSpPr>
          <p:nvPr/>
        </p:nvSpPr>
        <p:spPr>
          <a:xfrm>
            <a:off x="261620" y="3831678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SDK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548E51FD-B086-B55C-B5BC-F05D8BB62588}"/>
              </a:ext>
            </a:extLst>
          </p:cNvPr>
          <p:cNvSpPr txBox="1">
            <a:spLocks/>
          </p:cNvSpPr>
          <p:nvPr/>
        </p:nvSpPr>
        <p:spPr>
          <a:xfrm>
            <a:off x="342953" y="4983980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Studio → More Actions → SDK Manager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安装对应安卓版本的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SDK Platforms,</a:t>
            </a: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SDK Platform-Tools </a:t>
            </a: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和 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Emulator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7" name="标题 5">
            <a:extLst>
              <a:ext uri="{FF2B5EF4-FFF2-40B4-BE49-F238E27FC236}">
                <a16:creationId xmlns:a16="http://schemas.microsoft.com/office/drawing/2014/main" id="{D6C1B764-1561-04A9-040D-BB5865E5A04D}"/>
              </a:ext>
            </a:extLst>
          </p:cNvPr>
          <p:cNvSpPr txBox="1">
            <a:spLocks/>
          </p:cNvSpPr>
          <p:nvPr/>
        </p:nvSpPr>
        <p:spPr>
          <a:xfrm>
            <a:off x="373216" y="5035431"/>
            <a:ext cx="796538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AF4ACD-F850-5FAB-D4A3-4F281208996D}"/>
              </a:ext>
            </a:extLst>
          </p:cNvPr>
          <p:cNvGrpSpPr/>
          <p:nvPr/>
        </p:nvGrpSpPr>
        <p:grpSpPr>
          <a:xfrm>
            <a:off x="3677777" y="1547552"/>
            <a:ext cx="4223718" cy="501015"/>
            <a:chOff x="342953" y="3406433"/>
            <a:chExt cx="2704163" cy="877670"/>
          </a:xfrm>
        </p:grpSpPr>
        <p:sp>
          <p:nvSpPr>
            <p:cNvPr id="11" name="Shape 4">
              <a:extLst>
                <a:ext uri="{FF2B5EF4-FFF2-40B4-BE49-F238E27FC236}">
                  <a16:creationId xmlns:a16="http://schemas.microsoft.com/office/drawing/2014/main" id="{A48A43BD-5A2A-A203-3921-84DEB65A9F62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BB3CCFF4-3B80-91AC-D82C-6DA50D766BFD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appium</a:t>
              </a: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driver install uiautomator2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99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8B0FDB05-0484-FCF7-64E4-E47A5BF4657C}"/>
              </a:ext>
            </a:extLst>
          </p:cNvPr>
          <p:cNvSpPr txBox="1">
            <a:spLocks/>
          </p:cNvSpPr>
          <p:nvPr/>
        </p:nvSpPr>
        <p:spPr>
          <a:xfrm>
            <a:off x="247838" y="916744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配置安卓调试桥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</a:t>
            </a:r>
            <a:r>
              <a:rPr kumimoji="1" lang="en-US" altLang="zh-CN" b="1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adb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)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8CC6AA4-83E9-C6A0-E70D-6A8B70655A02}"/>
              </a:ext>
            </a:extLst>
          </p:cNvPr>
          <p:cNvSpPr/>
          <p:nvPr/>
        </p:nvSpPr>
        <p:spPr>
          <a:xfrm>
            <a:off x="1581705" y="4175641"/>
            <a:ext cx="11558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真实</a:t>
            </a:r>
            <a:r>
              <a:rPr lang="en-US" altLang="zh-CN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虚拟</a:t>
            </a:r>
            <a:endParaRPr lang="en-US" altLang="zh-CN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安卓设备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BB1557A0-3D8E-BE54-DFB7-0439AA84D323}"/>
              </a:ext>
            </a:extLst>
          </p:cNvPr>
          <p:cNvSpPr/>
          <p:nvPr/>
        </p:nvSpPr>
        <p:spPr>
          <a:xfrm>
            <a:off x="372316" y="6851574"/>
            <a:ext cx="1295042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确认浏览器正常弹出。</a:t>
            </a:r>
            <a:endParaRPr lang="en-US" sz="1850" dirty="0"/>
          </a:p>
        </p:txBody>
      </p: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7F4F1E66-DF31-91B2-8E1D-6EE4DD08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54" y="2663822"/>
            <a:ext cx="1335741" cy="1335741"/>
          </a:xfrm>
          <a:prstGeom prst="rect">
            <a:avLst/>
          </a:prstGeom>
        </p:spPr>
      </p:pic>
      <p:pic>
        <p:nvPicPr>
          <p:cNvPr id="14" name="图片 13" descr="形状&#10;&#10;低可信度描述已自动生成">
            <a:extLst>
              <a:ext uri="{FF2B5EF4-FFF2-40B4-BE49-F238E27FC236}">
                <a16:creationId xmlns:a16="http://schemas.microsoft.com/office/drawing/2014/main" id="{DE063684-ED72-D653-8491-85C41C62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998" y="1744383"/>
            <a:ext cx="737728" cy="73772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C24AD9B-7C39-2D93-F90C-6C558FF2950A}"/>
              </a:ext>
            </a:extLst>
          </p:cNvPr>
          <p:cNvCxnSpPr>
            <a:cxnSpLocks/>
          </p:cNvCxnSpPr>
          <p:nvPr/>
        </p:nvCxnSpPr>
        <p:spPr>
          <a:xfrm>
            <a:off x="2764639" y="3170144"/>
            <a:ext cx="296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F04F533-A2A8-8779-8AD6-EB79181C6071}"/>
              </a:ext>
            </a:extLst>
          </p:cNvPr>
          <p:cNvCxnSpPr>
            <a:cxnSpLocks/>
          </p:cNvCxnSpPr>
          <p:nvPr/>
        </p:nvCxnSpPr>
        <p:spPr>
          <a:xfrm flipH="1">
            <a:off x="2764639" y="3489512"/>
            <a:ext cx="296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1">
            <a:extLst>
              <a:ext uri="{FF2B5EF4-FFF2-40B4-BE49-F238E27FC236}">
                <a16:creationId xmlns:a16="http://schemas.microsoft.com/office/drawing/2014/main" id="{DC330CBB-853F-BDCA-D0AA-62F3C98B4A26}"/>
              </a:ext>
            </a:extLst>
          </p:cNvPr>
          <p:cNvSpPr/>
          <p:nvPr/>
        </p:nvSpPr>
        <p:spPr>
          <a:xfrm>
            <a:off x="3923023" y="2588895"/>
            <a:ext cx="54853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Android Debug Bridge</a:t>
            </a:r>
          </a:p>
        </p:txBody>
      </p:sp>
      <p:pic>
        <p:nvPicPr>
          <p:cNvPr id="30" name="图片 29" descr="形状&#10;&#10;低可信度描述已自动生成">
            <a:extLst>
              <a:ext uri="{FF2B5EF4-FFF2-40B4-BE49-F238E27FC236}">
                <a16:creationId xmlns:a16="http://schemas.microsoft.com/office/drawing/2014/main" id="{D2577A36-DED7-28FA-9101-7FAFB455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43" y="2635854"/>
            <a:ext cx="1307576" cy="1307576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2B3EF3BC-F0AC-37E3-3CF4-64425B7B01EA}"/>
              </a:ext>
            </a:extLst>
          </p:cNvPr>
          <p:cNvSpPr/>
          <p:nvPr/>
        </p:nvSpPr>
        <p:spPr>
          <a:xfrm>
            <a:off x="6443271" y="4233046"/>
            <a:ext cx="80851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上位机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BDDEA5-1F79-F21E-9CF3-CEAD42B297A4}"/>
              </a:ext>
            </a:extLst>
          </p:cNvPr>
          <p:cNvGrpSpPr/>
          <p:nvPr/>
        </p:nvGrpSpPr>
        <p:grpSpPr>
          <a:xfrm>
            <a:off x="3020922" y="3696580"/>
            <a:ext cx="2704163" cy="501015"/>
            <a:chOff x="342953" y="3406433"/>
            <a:chExt cx="2704163" cy="877670"/>
          </a:xfrm>
        </p:grpSpPr>
        <p:sp>
          <p:nvSpPr>
            <p:cNvPr id="39" name="Shape 4">
              <a:extLst>
                <a:ext uri="{FF2B5EF4-FFF2-40B4-BE49-F238E27FC236}">
                  <a16:creationId xmlns:a16="http://schemas.microsoft.com/office/drawing/2014/main" id="{EF3C82C3-13F0-B4BB-BC21-71E369ACD2FF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0" name="Text 5">
              <a:extLst>
                <a:ext uri="{FF2B5EF4-FFF2-40B4-BE49-F238E27FC236}">
                  <a16:creationId xmlns:a16="http://schemas.microsoft.com/office/drawing/2014/main" id="{C48FDBD6-3081-A869-6B33-2A42D3AB4F56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6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adb</a:t>
              </a:r>
              <a:r>
                <a:rPr lang="en-US" sz="16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connect &lt;</a:t>
              </a:r>
              <a:r>
                <a:rPr lang="en-US" sz="16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your_device</a:t>
              </a:r>
              <a:r>
                <a:rPr lang="en-US" sz="16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&gt; </a:t>
              </a:r>
              <a:endPara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05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DB1A8B7-5DA8-5D97-FC0C-FAE3612F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5" t="7213" r="5477" b="10139"/>
          <a:stretch/>
        </p:blipFill>
        <p:spPr>
          <a:xfrm>
            <a:off x="363071" y="792942"/>
            <a:ext cx="7491438" cy="548868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710733" y="378299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4920561" y="1347628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10733" y="5510372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50E91E8-703A-869F-739E-446D5CEA26CA}"/>
              </a:ext>
            </a:extLst>
          </p:cNvPr>
          <p:cNvSpPr/>
          <p:nvPr/>
        </p:nvSpPr>
        <p:spPr>
          <a:xfrm>
            <a:off x="3710733" y="2439597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定义用于启动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Appium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会话的参数集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2025/11/13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970281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应用管理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7" name="标题 5">
            <a:extLst>
              <a:ext uri="{FF2B5EF4-FFF2-40B4-BE49-F238E27FC236}">
                <a16:creationId xmlns:a16="http://schemas.microsoft.com/office/drawing/2014/main" id="{F8F359A6-E678-3401-997D-83CC0287E313}"/>
              </a:ext>
            </a:extLst>
          </p:cNvPr>
          <p:cNvSpPr txBox="1">
            <a:spLocks/>
          </p:cNvSpPr>
          <p:nvPr/>
        </p:nvSpPr>
        <p:spPr>
          <a:xfrm>
            <a:off x="343858" y="1470872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installApp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removeApp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terminateApp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activateApp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9" name="标题 5">
            <a:extLst>
              <a:ext uri="{FF2B5EF4-FFF2-40B4-BE49-F238E27FC236}">
                <a16:creationId xmlns:a16="http://schemas.microsoft.com/office/drawing/2014/main" id="{63CDF80C-47BC-7AAD-B478-9D5671DAF763}"/>
              </a:ext>
            </a:extLst>
          </p:cNvPr>
          <p:cNvSpPr txBox="1">
            <a:spLocks/>
          </p:cNvSpPr>
          <p:nvPr/>
        </p:nvSpPr>
        <p:spPr>
          <a:xfrm>
            <a:off x="300565" y="2228390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获取设备状态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30" name="标题 5">
            <a:extLst>
              <a:ext uri="{FF2B5EF4-FFF2-40B4-BE49-F238E27FC236}">
                <a16:creationId xmlns:a16="http://schemas.microsoft.com/office/drawing/2014/main" id="{E0E1768E-670B-599E-7883-57C443FA793B}"/>
              </a:ext>
            </a:extLst>
          </p:cNvPr>
          <p:cNvSpPr txBox="1">
            <a:spLocks/>
          </p:cNvSpPr>
          <p:nvPr/>
        </p:nvSpPr>
        <p:spPr>
          <a:xfrm>
            <a:off x="343858" y="2920780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getSession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query_app_state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getPerformanceData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F53EE-7909-06F3-3EF4-2A6058A46112}"/>
              </a:ext>
            </a:extLst>
          </p:cNvPr>
          <p:cNvSpPr txBox="1"/>
          <p:nvPr/>
        </p:nvSpPr>
        <p:spPr>
          <a:xfrm>
            <a:off x="343858" y="4200064"/>
            <a:ext cx="5572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python-client/appium/webdriver/mobilecommand.py at master · </a:t>
            </a:r>
            <a:r>
              <a:rPr lang="en-US" altLang="zh-CN" dirty="0" err="1">
                <a:hlinkClick r:id="rId3"/>
              </a:rPr>
              <a:t>appium</a:t>
            </a:r>
            <a:r>
              <a:rPr lang="en-US" altLang="zh-CN" dirty="0">
                <a:hlinkClick r:id="rId3"/>
              </a:rPr>
              <a:t>/python-client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9026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怀旧">
  <a:themeElements>
    <a:clrScheme name="自定义 3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8F1882"/>
      </a:accent1>
      <a:accent2>
        <a:srgbClr val="6A135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定义 1">
      <a:majorFont>
        <a:latin typeface="Times New Roman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19935</TotalTime>
  <Words>1171</Words>
  <Application>Microsoft Office PowerPoint</Application>
  <PresentationFormat>全屏显示(4:3)</PresentationFormat>
  <Paragraphs>222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DengXian</vt:lpstr>
      <vt:lpstr>Nobile</vt:lpstr>
      <vt:lpstr>Wingdings</vt:lpstr>
      <vt:lpstr>FiraCode Nerd Font Ret</vt:lpstr>
      <vt:lpstr>Microsoft Sans Serif</vt:lpstr>
      <vt:lpstr>Calibri</vt:lpstr>
      <vt:lpstr>Sarasa Term SC Light</vt:lpstr>
      <vt:lpstr>Sarasa Term SC SemiBold</vt:lpstr>
      <vt:lpstr>华文楷体</vt:lpstr>
      <vt:lpstr>Consolas</vt:lpstr>
      <vt:lpstr>DengXian</vt:lpstr>
      <vt:lpstr>Times New Roman</vt:lpstr>
      <vt:lpstr>怀旧</vt:lpstr>
      <vt:lpstr>软件测试实验</vt:lpstr>
      <vt:lpstr>大语言模型</vt:lpstr>
      <vt:lpstr> LLM测试</vt:lpstr>
      <vt:lpstr>移动应用测试框架：Appium</vt:lpstr>
      <vt:lpstr> Web 测试框架：Selenium</vt:lpstr>
      <vt:lpstr>部署你的第一个移动应用测试</vt:lpstr>
      <vt:lpstr>部署你的第一个移动应用测试</vt:lpstr>
      <vt:lpstr>部署你的第一个移动应用测试</vt:lpstr>
      <vt:lpstr>Appium 基本语法</vt:lpstr>
      <vt:lpstr>Appium 基本语法</vt:lpstr>
      <vt:lpstr>Appium 基本语法</vt:lpstr>
      <vt:lpstr>Appium 基本语法</vt:lpstr>
      <vt:lpstr> 任务4.1：移动应用功能性测试用例编写</vt:lpstr>
      <vt:lpstr> 任务4.1.1：列表交互功能测试</vt:lpstr>
      <vt:lpstr> 任务4.1.1：列表交互功能测试</vt:lpstr>
      <vt:lpstr> 任务4.1.1：列表交互功能测试</vt:lpstr>
      <vt:lpstr> 任务4.1.2：item 交互功能测试</vt:lpstr>
      <vt:lpstr> 任务4.1.3：查看版本信息</vt:lpstr>
      <vt:lpstr> 任务4.2：移动应用性能测试</vt:lpstr>
      <vt:lpstr> 任务4.2：移动应用性能测试</vt:lpstr>
      <vt:lpstr> 任务4.2：移动应用性能测试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安卓手机软件老化 与多层级重生策略研究</dc:title>
  <dc:creator>王璐</dc:creator>
  <cp:lastModifiedBy>YL Chen</cp:lastModifiedBy>
  <cp:revision>675</cp:revision>
  <cp:lastPrinted>2022-06-29T11:50:38Z</cp:lastPrinted>
  <dcterms:created xsi:type="dcterms:W3CDTF">2022-06-29T11:50:38Z</dcterms:created>
  <dcterms:modified xsi:type="dcterms:W3CDTF">2025-11-13T14:19:59Z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49CA46910A44425DA244E622F512AF21</vt:lpwstr>
  </property>
</Properties>
</file>